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270" r:id="rId3"/>
    <p:sldId id="272" r:id="rId4"/>
    <p:sldId id="278" r:id="rId5"/>
    <p:sldId id="260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4"/>
    <p:restoredTop sz="94616"/>
  </p:normalViewPr>
  <p:slideViewPr>
    <p:cSldViewPr snapToGrid="0" snapToObjects="1">
      <p:cViewPr varScale="1">
        <p:scale>
          <a:sx n="112" d="100"/>
          <a:sy n="112" d="100"/>
        </p:scale>
        <p:origin x="200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A746C-ADEA-2E4B-9789-FB5BD97F64A0}" type="datetimeFigureOut">
              <a:rPr lang="en-US" smtClean="0"/>
              <a:t>2/3/20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4200B3-2115-D944-AB90-ED288991A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765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the same inputs (in an algorithm) produce different results, but similar statistical behavior (stochastic)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200B3-2115-D944-AB90-ED288991AC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07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the same inputs (in an algorithm) produce different results, but similar statistical behavior (stochastic)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200B3-2115-D944-AB90-ED288991AC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3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the same inputs (in an algorithm) produce different results, but similar statistical behavior (stochastic)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200B3-2115-D944-AB90-ED288991AC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2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2/3/20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2/3/20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2/3/20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2/3/20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2/3/20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2/3/20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2/3/20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2/3/20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2/3/20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2/3/20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2/3/20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2/3/20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2/3/20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2/3/20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2/3/20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40506-66F5-4445-A72C-941FD602C2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CE 5362 Surface Water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1BD262-2FFC-FA4E-BCCE-649C3CFD53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1D/2D Hydrodynamic Models</a:t>
            </a:r>
          </a:p>
        </p:txBody>
      </p:sp>
    </p:spTree>
    <p:extLst>
      <p:ext uri="{BB962C8B-B14F-4D97-AF65-F5344CB8AC3E}">
        <p14:creationId xmlns:p14="http://schemas.microsoft.com/office/powerpoint/2010/main" val="1415829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97E62-3662-EE4E-AB90-4A716467D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Conservation of Momentum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DA351-AC22-4141-99BF-8C2D93F5D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206" y="2239428"/>
            <a:ext cx="4560111" cy="1959151"/>
          </a:xfrm>
        </p:spPr>
        <p:txBody>
          <a:bodyPr>
            <a:normAutofit/>
          </a:bodyPr>
          <a:lstStyle/>
          <a:p>
            <a:r>
              <a:rPr lang="en-US" dirty="0"/>
              <a:t>Friction force is the product of the shear stress and the contact area.</a:t>
            </a:r>
          </a:p>
          <a:p>
            <a:r>
              <a:rPr lang="en-US" dirty="0"/>
              <a:t>In the reach the contact area is the product of the reach length and average wetted perimeter.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DB1E89-92C5-3F48-A0EE-E291B5BF7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220" y="2239428"/>
            <a:ext cx="6436360" cy="44324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02C789-F181-9B43-B578-C0C260D70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760" y="4000500"/>
            <a:ext cx="2994469" cy="92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13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97E62-3662-EE4E-AB90-4A716467D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Conservation of Momentum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DA351-AC22-4141-99BF-8C2D93F5D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206" y="2239428"/>
            <a:ext cx="4560111" cy="3117491"/>
          </a:xfrm>
        </p:spPr>
        <p:txBody>
          <a:bodyPr>
            <a:normAutofit/>
          </a:bodyPr>
          <a:lstStyle/>
          <a:p>
            <a:r>
              <a:rPr lang="en-US" dirty="0"/>
              <a:t>Friction force is the product of the shear stress and the contact area.</a:t>
            </a:r>
          </a:p>
          <a:p>
            <a:r>
              <a:rPr lang="en-US" dirty="0"/>
              <a:t>In the reach the contact area is the product of the reach length and average wetted perimeter.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Shear stress model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DB1E89-92C5-3F48-A0EE-E291B5BF7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220" y="2239428"/>
            <a:ext cx="6436360" cy="44324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02C789-F181-9B43-B578-C0C260D70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187" y="3904433"/>
            <a:ext cx="2525840" cy="7025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6D6834-C6AC-8543-A6EE-62655F920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1827" y="4702572"/>
            <a:ext cx="1219200" cy="27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413906-0B29-814C-8AB1-3A3F8A00B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0850" y="5452466"/>
            <a:ext cx="2006600" cy="3683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48D5AF-D977-FA44-8793-DE269DAC0651}"/>
              </a:ext>
            </a:extLst>
          </p:cNvPr>
          <p:cNvCxnSpPr>
            <a:cxnSpLocks/>
          </p:cNvCxnSpPr>
          <p:nvPr/>
        </p:nvCxnSpPr>
        <p:spPr>
          <a:xfrm flipH="1" flipV="1">
            <a:off x="2724150" y="4343400"/>
            <a:ext cx="1038785" cy="359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8C2468F-D2B9-744D-8E5B-491ECBBD7AC5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724150" y="4607025"/>
            <a:ext cx="0" cy="845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530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97E62-3662-EE4E-AB90-4A716467D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Conservation of Momentum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DA351-AC22-4141-99BF-8C2D93F5D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206" y="2239428"/>
            <a:ext cx="4560111" cy="3117491"/>
          </a:xfrm>
        </p:spPr>
        <p:txBody>
          <a:bodyPr>
            <a:normAutofit/>
          </a:bodyPr>
          <a:lstStyle/>
          <a:p>
            <a:r>
              <a:rPr lang="en-US" dirty="0"/>
              <a:t>Pressure force is the product of the integrated pressure and the contact area.</a:t>
            </a:r>
          </a:p>
          <a:p>
            <a:r>
              <a:rPr lang="en-US" dirty="0"/>
              <a:t>The integral is depth-dependent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A3433C-0E2C-5440-A45F-43CBD3682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971" y="2239428"/>
            <a:ext cx="5683923" cy="38319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5CC79F-D787-C345-A7EC-C022CB75B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250" y="4461569"/>
            <a:ext cx="1473200" cy="838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3B8B04-61B4-B44C-83BC-FD83EA3B1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4940" y="6178550"/>
            <a:ext cx="25400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27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97E62-3662-EE4E-AB90-4A716467D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Conservation of Momentum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DA351-AC22-4141-99BF-8C2D93F5D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346" y="1175032"/>
            <a:ext cx="4560111" cy="3117491"/>
          </a:xfrm>
        </p:spPr>
        <p:txBody>
          <a:bodyPr>
            <a:normAutofit/>
          </a:bodyPr>
          <a:lstStyle/>
          <a:p>
            <a:r>
              <a:rPr lang="en-US" dirty="0"/>
              <a:t>Net pressure force is up minus down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A3433C-0E2C-5440-A45F-43CBD3682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971" y="2239428"/>
            <a:ext cx="5683923" cy="38319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3B8B04-61B4-B44C-83BC-FD83EA3B1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940" y="6178550"/>
            <a:ext cx="2540000" cy="444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CD2A99-FD57-224C-BAAC-5635914A1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39" y="2893280"/>
            <a:ext cx="5105191" cy="308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38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97E62-3662-EE4E-AB90-4A716467D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Conservation of Momentum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DA351-AC22-4141-99BF-8C2D93F5D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346" y="1175032"/>
            <a:ext cx="4560111" cy="3117491"/>
          </a:xfrm>
        </p:spPr>
        <p:txBody>
          <a:bodyPr>
            <a:normAutofit/>
          </a:bodyPr>
          <a:lstStyle/>
          <a:p>
            <a:r>
              <a:rPr lang="en-US" dirty="0"/>
              <a:t>Bank pressure force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A3433C-0E2C-5440-A45F-43CBD3682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971" y="2239428"/>
            <a:ext cx="5683923" cy="38319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3B8B04-61B4-B44C-83BC-FD83EA3B1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940" y="6178550"/>
            <a:ext cx="2540000" cy="444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695914-E0FC-E74B-A840-48676D421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999" y="2902006"/>
            <a:ext cx="4120865" cy="82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615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97E62-3662-EE4E-AB90-4A716467D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Conservation of Momentum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DA351-AC22-4141-99BF-8C2D93F5D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766" y="260632"/>
            <a:ext cx="6667714" cy="5191478"/>
          </a:xfrm>
        </p:spPr>
        <p:txBody>
          <a:bodyPr>
            <a:normAutofit/>
          </a:bodyPr>
          <a:lstStyle/>
          <a:p>
            <a:r>
              <a:rPr lang="en-US" sz="2000" dirty="0"/>
              <a:t>Collect parts and put into momentum balance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225535-9EF7-F94D-8066-442996F3A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0" y="3067050"/>
            <a:ext cx="5130800" cy="723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338720-7E88-F24B-953C-951D92FC0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699" y="4161790"/>
            <a:ext cx="81026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320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97E62-3662-EE4E-AB90-4A716467D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Conservation of Momentum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DA351-AC22-4141-99BF-8C2D93F5D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766" y="260632"/>
            <a:ext cx="6667714" cy="5191478"/>
          </a:xfrm>
        </p:spPr>
        <p:txBody>
          <a:bodyPr>
            <a:normAutofit/>
          </a:bodyPr>
          <a:lstStyle/>
          <a:p>
            <a:r>
              <a:rPr lang="en-US" sz="2000" dirty="0"/>
              <a:t>Collect parts and put into momentum balance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A938C9-A627-6446-897C-9FF2D8C62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19" y="3305810"/>
            <a:ext cx="6113781" cy="30168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FEEAB4-4339-DD4A-8F9A-B7707A0C0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124" y="3443927"/>
            <a:ext cx="7391876" cy="274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289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55B3E-0494-304A-A513-B82F65CC8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St. </a:t>
            </a:r>
            <a:r>
              <a:rPr lang="en-US" dirty="0" err="1"/>
              <a:t>Venant</a:t>
            </a:r>
            <a:r>
              <a:rPr lang="en-US" dirty="0"/>
              <a:t>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DBDF4-1CFA-B64C-8DA9-92E4E92B6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Continuity</a:t>
            </a:r>
          </a:p>
          <a:p>
            <a:pPr lvl="1"/>
            <a:r>
              <a:rPr lang="en-US" dirty="0"/>
              <a:t>Lateral inflow</a:t>
            </a:r>
          </a:p>
          <a:p>
            <a:r>
              <a:rPr lang="en-US" dirty="0"/>
              <a:t>Momentum</a:t>
            </a:r>
          </a:p>
          <a:p>
            <a:pPr lvl="1"/>
            <a:r>
              <a:rPr lang="en-US" dirty="0"/>
              <a:t>Pressure</a:t>
            </a:r>
          </a:p>
          <a:p>
            <a:pPr lvl="1"/>
            <a:r>
              <a:rPr lang="en-US" dirty="0"/>
              <a:t>Gravity drive</a:t>
            </a:r>
          </a:p>
          <a:p>
            <a:pPr lvl="1"/>
            <a:r>
              <a:rPr lang="en-US" dirty="0"/>
              <a:t>Friction Loss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958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55B3E-0494-304A-A513-B82F65CC8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Cell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DBDF4-1CFA-B64C-8DA9-92E4E92B6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489" y="2213322"/>
            <a:ext cx="3215406" cy="3636511"/>
          </a:xfrm>
        </p:spPr>
        <p:txBody>
          <a:bodyPr/>
          <a:lstStyle/>
          <a:p>
            <a:r>
              <a:rPr lang="en-US" dirty="0"/>
              <a:t>Topwidth (</a:t>
            </a:r>
            <a:r>
              <a:rPr lang="en-US" i="1" dirty="0"/>
              <a:t>B</a:t>
            </a:r>
            <a:r>
              <a:rPr lang="en-US" dirty="0"/>
              <a:t>) is a function of depth (and geometry)</a:t>
            </a:r>
          </a:p>
          <a:p>
            <a:r>
              <a:rPr lang="en-US" dirty="0"/>
              <a:t>Here using </a:t>
            </a:r>
            <a:r>
              <a:rPr lang="en-US" i="1" dirty="0"/>
              <a:t>z</a:t>
            </a:r>
            <a:r>
              <a:rPr lang="en-US" dirty="0"/>
              <a:t> as flow depth variable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801DAA-68EF-6644-9E73-25ECEBBBD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693" y="2057158"/>
            <a:ext cx="6248400" cy="459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025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DBDF4-1CFA-B64C-8DA9-92E4E92B6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071" y="3468286"/>
            <a:ext cx="5707528" cy="3211049"/>
          </a:xfrm>
        </p:spPr>
        <p:txBody>
          <a:bodyPr/>
          <a:lstStyle/>
          <a:p>
            <a:r>
              <a:rPr lang="en-US" dirty="0"/>
              <a:t>Collapse and simplify (divide by  </a:t>
            </a:r>
            <a:r>
              <a:rPr lang="en-US" dirty="0" err="1">
                <a:latin typeface="Symbol" pitchFamily="2" charset="2"/>
              </a:rPr>
              <a:t>r</a:t>
            </a:r>
            <a:r>
              <a:rPr lang="en-US" i="1" dirty="0" err="1">
                <a:latin typeface="Symbol" pitchFamily="2" charset="2"/>
              </a:rPr>
              <a:t>D</a:t>
            </a:r>
            <a:r>
              <a:rPr lang="en-US" i="1" dirty="0" err="1"/>
              <a:t>x</a:t>
            </a:r>
            <a:r>
              <a:rPr lang="en-US" i="1" dirty="0" err="1">
                <a:latin typeface="Symbol" pitchFamily="2" charset="2"/>
              </a:rPr>
              <a:t>D</a:t>
            </a:r>
            <a:r>
              <a:rPr lang="en-US" i="1" dirty="0" err="1"/>
              <a:t>t</a:t>
            </a:r>
            <a:r>
              <a:rPr lang="en-US" i="1" dirty="0"/>
              <a:t>)</a:t>
            </a:r>
            <a:br>
              <a:rPr lang="en-US" i="1" dirty="0"/>
            </a:br>
            <a:br>
              <a:rPr lang="en-US" i="1" dirty="0"/>
            </a:b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55B3E-0494-304A-A513-B82F65CC8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Conservation of Mass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8D55A0-547D-6447-9189-25404D1CC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08" y="2371538"/>
            <a:ext cx="9035126" cy="882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7B688C-478D-5247-AA6D-E22D26FA7ECF}"/>
              </a:ext>
            </a:extLst>
          </p:cNvPr>
          <p:cNvSpPr txBox="1"/>
          <p:nvPr/>
        </p:nvSpPr>
        <p:spPr>
          <a:xfrm>
            <a:off x="9609611" y="2551253"/>
            <a:ext cx="2374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+</a:t>
            </a:r>
            <a:r>
              <a:rPr lang="en-US" sz="2800" dirty="0" err="1">
                <a:latin typeface="Symbol" pitchFamily="2" charset="2"/>
              </a:rPr>
              <a:t>r</a:t>
            </a:r>
            <a:r>
              <a:rPr lang="en-US" sz="2800" i="1" dirty="0" err="1"/>
              <a:t>q</a:t>
            </a:r>
            <a:r>
              <a:rPr lang="en-US" sz="2800" i="1" dirty="0"/>
              <a:t> </a:t>
            </a:r>
            <a:r>
              <a:rPr lang="en-US" sz="2800" i="1" dirty="0">
                <a:latin typeface="Symbol" pitchFamily="2" charset="2"/>
              </a:rPr>
              <a:t>D</a:t>
            </a:r>
            <a:r>
              <a:rPr lang="en-US" sz="2800" i="1" dirty="0"/>
              <a:t>x</a:t>
            </a:r>
            <a:r>
              <a:rPr lang="en-US" sz="2800" i="1" dirty="0">
                <a:latin typeface="Symbol" pitchFamily="2" charset="2"/>
              </a:rPr>
              <a:t>D</a:t>
            </a:r>
            <a:r>
              <a:rPr lang="en-US" sz="2800" i="1" dirty="0"/>
              <a:t>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817CC4-6CCA-7744-87AD-FF9D4504A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719" y="4490315"/>
            <a:ext cx="2653105" cy="90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17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97E62-3662-EE4E-AB90-4A716467D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Conservation of Momentum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DA351-AC22-4141-99BF-8C2D93F5D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995" y="2482264"/>
            <a:ext cx="3722135" cy="3636511"/>
          </a:xfrm>
        </p:spPr>
        <p:txBody>
          <a:bodyPr>
            <a:normAutofit/>
          </a:bodyPr>
          <a:lstStyle/>
          <a:p>
            <a:r>
              <a:rPr lang="en-US" dirty="0"/>
              <a:t>Change of momentum in the cell is equal to the net momentum entering the cell plus the sum of the forces on liquid in the cell.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DB1E89-92C5-3F48-A0EE-E291B5BF7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750" y="2203569"/>
            <a:ext cx="6436360" cy="443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315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97E62-3662-EE4E-AB90-4A716467D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Conservation of Momentum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DA351-AC22-4141-99BF-8C2D93F5D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995" y="2482264"/>
            <a:ext cx="3722135" cy="3636511"/>
          </a:xfrm>
        </p:spPr>
        <p:txBody>
          <a:bodyPr>
            <a:normAutofit/>
          </a:bodyPr>
          <a:lstStyle/>
          <a:p>
            <a:r>
              <a:rPr lang="en-US" dirty="0"/>
              <a:t>Momentum entering on the left side of the sketch is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DB1E89-92C5-3F48-A0EE-E291B5BF7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750" y="2203569"/>
            <a:ext cx="6436360" cy="44324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4215FE-AAA3-7644-89E2-A95ECB801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515" y="4282590"/>
            <a:ext cx="2668414" cy="83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79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97E62-3662-EE4E-AB90-4A716467D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Conservation of Momentum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DA351-AC22-4141-99BF-8C2D93F5D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995" y="2482264"/>
            <a:ext cx="3722135" cy="3636511"/>
          </a:xfrm>
        </p:spPr>
        <p:txBody>
          <a:bodyPr>
            <a:normAutofit/>
          </a:bodyPr>
          <a:lstStyle/>
          <a:p>
            <a:r>
              <a:rPr lang="en-US" dirty="0"/>
              <a:t>Momentum leaving on the right side of the sketch is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DB1E89-92C5-3F48-A0EE-E291B5BF7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220" y="2239428"/>
            <a:ext cx="6436360" cy="4432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94FB74-FB40-7A46-B5C2-3DD49F9FA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65" y="4300519"/>
            <a:ext cx="52578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65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97E62-3662-EE4E-AB90-4A716467D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Conservation of Momentum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DA351-AC22-4141-99BF-8C2D93F5D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995" y="2482264"/>
            <a:ext cx="4560111" cy="3636511"/>
          </a:xfrm>
        </p:spPr>
        <p:txBody>
          <a:bodyPr>
            <a:normAutofit/>
          </a:bodyPr>
          <a:lstStyle/>
          <a:p>
            <a:r>
              <a:rPr lang="en-US" dirty="0"/>
              <a:t>The momentum accumulating is the rate of change of linear momentum: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DB1E89-92C5-3F48-A0EE-E291B5BF7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220" y="2239428"/>
            <a:ext cx="6436360" cy="44324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4101CE-EC4C-BD48-BFD5-9317E8B48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63" y="4739342"/>
            <a:ext cx="49149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86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97E62-3662-EE4E-AB90-4A716467D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Conservation of Momentum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DA351-AC22-4141-99BF-8C2D93F5D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206" y="2239428"/>
            <a:ext cx="4560111" cy="1959151"/>
          </a:xfrm>
        </p:spPr>
        <p:txBody>
          <a:bodyPr>
            <a:normAutofit/>
          </a:bodyPr>
          <a:lstStyle/>
          <a:p>
            <a:r>
              <a:rPr lang="en-US" dirty="0"/>
              <a:t>The gravitational force on the element is the product of the mass in the element and the downslope component of acceleration.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DB1E89-92C5-3F48-A0EE-E291B5BF7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220" y="2239428"/>
            <a:ext cx="6436360" cy="4432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EB99C7-8EC3-9145-8D00-3D26CEBAF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067" y="3830279"/>
            <a:ext cx="3187700" cy="368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A0EFE2-4756-C446-8FD6-1A4B4FAE5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53" y="4349003"/>
            <a:ext cx="6985000" cy="419100"/>
          </a:xfrm>
          <a:prstGeom prst="rect">
            <a:avLst/>
          </a:prstGeom>
          <a:ln cmpd="thickThin">
            <a:solidFill>
              <a:schemeClr val="accent1">
                <a:shade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5C9755-670D-E443-9D0C-EBB9BE1805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3390" y="4918527"/>
            <a:ext cx="184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734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148</TotalTime>
  <Words>353</Words>
  <Application>Microsoft Macintosh PowerPoint</Application>
  <PresentationFormat>Widescreen</PresentationFormat>
  <Paragraphs>55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Century Gothic</vt:lpstr>
      <vt:lpstr>Symbol</vt:lpstr>
      <vt:lpstr>Wingdings 2</vt:lpstr>
      <vt:lpstr>Quotable</vt:lpstr>
      <vt:lpstr>CE 5362 Surface Water Modeling</vt:lpstr>
      <vt:lpstr>St. Venant Equations</vt:lpstr>
      <vt:lpstr>Computational Cell</vt:lpstr>
      <vt:lpstr>Conservation of Mass</vt:lpstr>
      <vt:lpstr>Conservation of Momentum</vt:lpstr>
      <vt:lpstr>Conservation of Momentum</vt:lpstr>
      <vt:lpstr>Conservation of Momentum</vt:lpstr>
      <vt:lpstr>Conservation of Momentum</vt:lpstr>
      <vt:lpstr>Conservation of Momentum</vt:lpstr>
      <vt:lpstr>Conservation of Momentum</vt:lpstr>
      <vt:lpstr>Conservation of Momentum</vt:lpstr>
      <vt:lpstr>Conservation of Momentum</vt:lpstr>
      <vt:lpstr>Conservation of Momentum</vt:lpstr>
      <vt:lpstr>Conservation of Momentum</vt:lpstr>
      <vt:lpstr>Conservation of Momentum</vt:lpstr>
      <vt:lpstr>Conservation of Momentum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 5362 Surface Water Modeling</dc:title>
  <dc:creator>Cleveland, Theodore</dc:creator>
  <cp:lastModifiedBy>Microsoft Office User</cp:lastModifiedBy>
  <cp:revision>44</cp:revision>
  <cp:lastPrinted>2020-01-29T17:07:07Z</cp:lastPrinted>
  <dcterms:created xsi:type="dcterms:W3CDTF">2020-01-15T18:01:13Z</dcterms:created>
  <dcterms:modified xsi:type="dcterms:W3CDTF">2020-02-03T17:50:36Z</dcterms:modified>
</cp:coreProperties>
</file>